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3" r:id="rId3"/>
    <p:sldId id="270" r:id="rId4"/>
    <p:sldId id="271" r:id="rId5"/>
    <p:sldId id="273" r:id="rId6"/>
    <p:sldId id="274" r:id="rId7"/>
    <p:sldId id="275" r:id="rId8"/>
    <p:sldId id="276" r:id="rId9"/>
    <p:sldId id="277" r:id="rId10"/>
    <p:sldId id="278" r:id="rId11"/>
    <p:sldId id="27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283813-E977-486B-84D8-14BA983E18C9}"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EED79-2C06-410E-9384-857490BE71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83813-E977-486B-84D8-14BA983E18C9}"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EED79-2C06-410E-9384-857490BE71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83813-E977-486B-84D8-14BA983E18C9}"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EED79-2C06-410E-9384-857490BE71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83813-E977-486B-84D8-14BA983E18C9}"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EED79-2C06-410E-9384-857490BE71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83813-E977-486B-84D8-14BA983E18C9}" type="datetimeFigureOut">
              <a:rPr lang="en-US" smtClean="0"/>
              <a:t>13/11/22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7EED79-2C06-410E-9384-857490BE71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283813-E977-486B-84D8-14BA983E18C9}" type="datetimeFigureOut">
              <a:rPr lang="en-US" smtClean="0"/>
              <a:t>13/11/22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EED79-2C06-410E-9384-857490BE71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283813-E977-486B-84D8-14BA983E18C9}" type="datetimeFigureOut">
              <a:rPr lang="en-US" smtClean="0"/>
              <a:t>13/11/22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7EED79-2C06-410E-9384-857490BE71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283813-E977-486B-84D8-14BA983E18C9}" type="datetimeFigureOut">
              <a:rPr lang="en-US" smtClean="0"/>
              <a:t>13/11/22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7EED79-2C06-410E-9384-857490BE71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83813-E977-486B-84D8-14BA983E18C9}" type="datetimeFigureOut">
              <a:rPr lang="en-US" smtClean="0"/>
              <a:t>13/11/22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7EED79-2C06-410E-9384-857490BE71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83813-E977-486B-84D8-14BA983E18C9}" type="datetimeFigureOut">
              <a:rPr lang="en-US" smtClean="0"/>
              <a:t>13/11/22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EED79-2C06-410E-9384-857490BE71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83813-E977-486B-84D8-14BA983E18C9}" type="datetimeFigureOut">
              <a:rPr lang="en-US" smtClean="0"/>
              <a:t>13/11/22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7EED79-2C06-410E-9384-857490BE71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83813-E977-486B-84D8-14BA983E18C9}" type="datetimeFigureOut">
              <a:rPr lang="en-US" smtClean="0"/>
              <a:t>13/11/22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7EED79-2C06-410E-9384-857490BE71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Content Placeholder 3" descr="Background Powerpoint Tentang Pendidikan 1.JPG"/>
          <p:cNvPicPr>
            <a:picLocks noGrp="1" noChangeAspect="1"/>
          </p:cNvPicPr>
          <p:nvPr>
            <p:ph idx="1"/>
          </p:nvPr>
        </p:nvPicPr>
        <p:blipFill>
          <a:blip r:embed="rId2" cstate="print"/>
          <a:srcRect/>
          <a:stretch>
            <a:fillRect/>
          </a:stretch>
        </p:blipFill>
        <p:spPr>
          <a:xfrm>
            <a:off x="0" y="0"/>
            <a:ext cx="9144000" cy="6858000"/>
          </a:xfrm>
        </p:spPr>
      </p:pic>
      <p:sp>
        <p:nvSpPr>
          <p:cNvPr id="7170" name="Title 1"/>
          <p:cNvSpPr>
            <a:spLocks noGrp="1"/>
          </p:cNvSpPr>
          <p:nvPr>
            <p:ph type="title"/>
          </p:nvPr>
        </p:nvSpPr>
        <p:spPr>
          <a:xfrm>
            <a:off x="2667000" y="1524000"/>
            <a:ext cx="5867400" cy="1143000"/>
          </a:xfrm>
        </p:spPr>
        <p:txBody>
          <a:bodyPr>
            <a:normAutofit fontScale="90000"/>
          </a:bodyPr>
          <a:lstStyle/>
          <a:p>
            <a:r>
              <a:rPr lang="en-US" b="1" dirty="0" smtClean="0">
                <a:latin typeface="Arial" panose="020B0604020202020204" pitchFamily="34" charset="0"/>
                <a:cs typeface="Arial" panose="020B0604020202020204" pitchFamily="34" charset="0"/>
              </a:rPr>
              <a:t>ACCOUNTING CYCLE</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ckground Powerpoint Tentang Pendidikan 1.JPG"/>
          <p:cNvPicPr>
            <a:picLocks noChangeAspect="1"/>
          </p:cNvPicPr>
          <p:nvPr/>
        </p:nvPicPr>
        <p:blipFill>
          <a:blip r:embed="rId2" cstate="print"/>
          <a:srcRect/>
          <a:stretch>
            <a:fillRect/>
          </a:stretch>
        </p:blipFill>
        <p:spPr>
          <a:xfrm>
            <a:off x="0" y="0"/>
            <a:ext cx="9144000" cy="6858000"/>
          </a:xfrm>
          <a:prstGeom prst="rect">
            <a:avLst/>
          </a:prstGeom>
        </p:spPr>
      </p:pic>
      <p:sp>
        <p:nvSpPr>
          <p:cNvPr id="5" name="Title 1"/>
          <p:cNvSpPr>
            <a:spLocks noGrp="1"/>
          </p:cNvSpPr>
          <p:nvPr>
            <p:ph type="title"/>
          </p:nvPr>
        </p:nvSpPr>
        <p:spPr>
          <a:xfrm>
            <a:off x="2743200" y="228600"/>
            <a:ext cx="6172200" cy="1143000"/>
          </a:xfrm>
        </p:spPr>
        <p:txBody>
          <a:bodyPr>
            <a:normAutofit/>
          </a:bodyPr>
          <a:lstStyle/>
          <a:p>
            <a:r>
              <a:rPr lang="en-US" sz="3200" b="1" dirty="0" smtClean="0">
                <a:latin typeface="Arial" panose="020B0604020202020204" pitchFamily="34" charset="0"/>
                <a:cs typeface="Arial" panose="020B0604020202020204" pitchFamily="34" charset="0"/>
              </a:rPr>
              <a:t>Steps In The Accounting Cycle</a:t>
            </a:r>
            <a:endParaRPr lang="en-US" sz="3200" dirty="0" smtClean="0"/>
          </a:p>
        </p:txBody>
      </p:sp>
      <p:sp>
        <p:nvSpPr>
          <p:cNvPr id="6" name="Rectangle 5"/>
          <p:cNvSpPr/>
          <p:nvPr/>
        </p:nvSpPr>
        <p:spPr>
          <a:xfrm>
            <a:off x="1524000" y="1905000"/>
            <a:ext cx="7391400" cy="2123658"/>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STEP  VII  - Financial Statements:</a:t>
            </a:r>
            <a:r>
              <a:rPr lang="en-US" sz="2000" dirty="0" smtClean="0">
                <a:latin typeface="Arial" panose="020B0604020202020204" pitchFamily="34" charset="0"/>
                <a:cs typeface="Arial" panose="020B0604020202020204" pitchFamily="34" charset="0"/>
              </a:rPr>
              <a:t> </a:t>
            </a:r>
            <a:endParaRPr lang="en-US" sz="2000" b="1" dirty="0" smtClean="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balance sheet, income statement, and cash flow statement can be prepared using the correct balances.</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a:p>
        </p:txBody>
      </p:sp>
      <p:pic>
        <p:nvPicPr>
          <p:cNvPr id="8" name="Picture 7">
            <a:extLst>
              <a:ext uri="{FF2B5EF4-FFF2-40B4-BE49-F238E27FC236}">
                <a16:creationId xmlns:a16="http://schemas.microsoft.com/office/drawing/2014/main" xmlns="" id="{F4DDD887-E0A7-5902-71A9-8C0FBB21FBD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96200" y="5593534"/>
            <a:ext cx="1447800" cy="1264466"/>
          </a:xfrm>
          <a:prstGeom prst="rect">
            <a:avLst/>
          </a:prstGeom>
        </p:spPr>
      </p:pic>
      <p:sp>
        <p:nvSpPr>
          <p:cNvPr id="7" name="Oval 6"/>
          <p:cNvSpPr/>
          <p:nvPr/>
        </p:nvSpPr>
        <p:spPr>
          <a:xfrm>
            <a:off x="7772400" y="6019800"/>
            <a:ext cx="381000" cy="381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ckground Powerpoint Tentang Pendidikan 1.JPG"/>
          <p:cNvPicPr>
            <a:picLocks noChangeAspect="1"/>
          </p:cNvPicPr>
          <p:nvPr/>
        </p:nvPicPr>
        <p:blipFill>
          <a:blip r:embed="rId2" cstate="print"/>
          <a:srcRect/>
          <a:stretch>
            <a:fillRect/>
          </a:stretch>
        </p:blipFill>
        <p:spPr>
          <a:xfrm>
            <a:off x="0" y="0"/>
            <a:ext cx="9144000" cy="6858000"/>
          </a:xfrm>
          <a:prstGeom prst="rect">
            <a:avLst/>
          </a:prstGeom>
        </p:spPr>
      </p:pic>
      <p:sp>
        <p:nvSpPr>
          <p:cNvPr id="5" name="Title 1"/>
          <p:cNvSpPr>
            <a:spLocks noGrp="1"/>
          </p:cNvSpPr>
          <p:nvPr>
            <p:ph type="title"/>
          </p:nvPr>
        </p:nvSpPr>
        <p:spPr>
          <a:xfrm>
            <a:off x="2743200" y="228600"/>
            <a:ext cx="6172200" cy="1143000"/>
          </a:xfrm>
        </p:spPr>
        <p:txBody>
          <a:bodyPr>
            <a:normAutofit/>
          </a:bodyPr>
          <a:lstStyle/>
          <a:p>
            <a:r>
              <a:rPr lang="en-US" sz="3200" b="1" dirty="0" smtClean="0">
                <a:latin typeface="Arial" panose="020B0604020202020204" pitchFamily="34" charset="0"/>
                <a:cs typeface="Arial" panose="020B0604020202020204" pitchFamily="34" charset="0"/>
              </a:rPr>
              <a:t>Steps In The Accounting Cycle</a:t>
            </a:r>
            <a:endParaRPr lang="en-US" sz="3200" dirty="0" smtClean="0"/>
          </a:p>
        </p:txBody>
      </p:sp>
      <p:sp>
        <p:nvSpPr>
          <p:cNvPr id="6" name="Rectangle 5"/>
          <p:cNvSpPr/>
          <p:nvPr/>
        </p:nvSpPr>
        <p:spPr>
          <a:xfrm>
            <a:off x="1524000" y="1905000"/>
            <a:ext cx="7239000" cy="2616101"/>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STEP VIII  - Closing:</a:t>
            </a:r>
            <a:r>
              <a:rPr lang="en-US" sz="2000" dirty="0" smtClean="0">
                <a:latin typeface="Arial" panose="020B0604020202020204" pitchFamily="34" charset="0"/>
                <a:cs typeface="Arial" panose="020B0604020202020204" pitchFamily="34" charset="0"/>
              </a:rPr>
              <a:t> </a:t>
            </a:r>
            <a:endParaRPr lang="en-US" sz="2000" b="1" dirty="0" smtClean="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revenue and expense accounts are closed and zeroed out for the next accounting cycle. This is because revenue and expense accounts are income statement accounts, which show performance for a specific period. Balance sheet accounts are not closed because they show the company’s financial position at a certain point in time.</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a:p>
        </p:txBody>
      </p:sp>
      <p:pic>
        <p:nvPicPr>
          <p:cNvPr id="8" name="Picture 7">
            <a:extLst>
              <a:ext uri="{FF2B5EF4-FFF2-40B4-BE49-F238E27FC236}">
                <a16:creationId xmlns:a16="http://schemas.microsoft.com/office/drawing/2014/main" xmlns="" id="{F4DDD887-E0A7-5902-71A9-8C0FBB21FBD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96200" y="5593534"/>
            <a:ext cx="1447800" cy="1264466"/>
          </a:xfrm>
          <a:prstGeom prst="rect">
            <a:avLst/>
          </a:prstGeom>
        </p:spPr>
      </p:pic>
      <p:sp>
        <p:nvSpPr>
          <p:cNvPr id="7" name="Oval 6"/>
          <p:cNvSpPr/>
          <p:nvPr/>
        </p:nvSpPr>
        <p:spPr>
          <a:xfrm>
            <a:off x="7848600" y="5638800"/>
            <a:ext cx="381000" cy="381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ckground Powerpoint Tentang Pendidikan 1.JPG"/>
          <p:cNvPicPr>
            <a:picLocks noChangeAspect="1"/>
          </p:cNvPicPr>
          <p:nvPr/>
        </p:nvPicPr>
        <p:blipFill>
          <a:blip r:embed="rId2" cstate="print"/>
          <a:srcRect/>
          <a:stretch>
            <a:fillRect/>
          </a:stretch>
        </p:blipFill>
        <p:spPr>
          <a:xfrm>
            <a:off x="0" y="0"/>
            <a:ext cx="9144000" cy="6858000"/>
          </a:xfrm>
          <a:prstGeom prst="rect">
            <a:avLst/>
          </a:prstGeom>
        </p:spPr>
      </p:pic>
      <p:sp>
        <p:nvSpPr>
          <p:cNvPr id="3" name="Content Placeholder 2"/>
          <p:cNvSpPr>
            <a:spLocks noGrp="1"/>
          </p:cNvSpPr>
          <p:nvPr>
            <p:ph idx="1"/>
          </p:nvPr>
        </p:nvSpPr>
        <p:spPr>
          <a:xfrm>
            <a:off x="1143000" y="1600200"/>
            <a:ext cx="7543800" cy="4525963"/>
          </a:xfrm>
        </p:spPr>
        <p:txBody>
          <a:bodyPr>
            <a:normAutofit/>
          </a:bodyPr>
          <a:lstStyle/>
          <a:p>
            <a:pPr algn="just">
              <a:buNone/>
            </a:pPr>
            <a:r>
              <a:rPr lang="en-US" sz="2000" dirty="0" smtClean="0">
                <a:latin typeface="Arial" panose="020B0604020202020204" pitchFamily="34" charset="0"/>
                <a:cs typeface="Arial" panose="020B0604020202020204" pitchFamily="34" charset="0"/>
              </a:rPr>
              <a:t>	The accounting cycle is the holistic process of recording and processing all financial transactions of a company, from when the transaction occurs, to its representation on the financial statements, to closing the accounts. One of the main duties of a bookkeeper is to keep track of the full accounting cycle from start to finish. The cycle repeats itself every fiscal year as long as a company remains in business. The accounting cycle incorporates all the accounts, journal entries, T accounts, debits, and credits, adjusting entries over a full cycle.</a:t>
            </a:r>
            <a:br>
              <a:rPr lang="en-US" sz="2000" dirty="0" smtClean="0">
                <a:latin typeface="Arial" panose="020B0604020202020204" pitchFamily="34" charset="0"/>
                <a:cs typeface="Arial" panose="020B0604020202020204" pitchFamily="34" charset="0"/>
              </a:rPr>
            </a:br>
            <a:endParaRPr lang="en-US" sz="2000" dirty="0"/>
          </a:p>
        </p:txBody>
      </p:sp>
      <p:sp>
        <p:nvSpPr>
          <p:cNvPr id="5" name="Title 1"/>
          <p:cNvSpPr>
            <a:spLocks noGrp="1"/>
          </p:cNvSpPr>
          <p:nvPr>
            <p:ph type="title"/>
          </p:nvPr>
        </p:nvSpPr>
        <p:spPr>
          <a:xfrm>
            <a:off x="2743200" y="228600"/>
            <a:ext cx="5867400" cy="1143000"/>
          </a:xfrm>
        </p:spPr>
        <p:txBody>
          <a:bodyPr>
            <a:normAutofit fontScale="90000"/>
          </a:bodyPr>
          <a:lstStyle/>
          <a:p>
            <a:r>
              <a:rPr lang="en-US" b="1" dirty="0" smtClean="0">
                <a:latin typeface="Arial" panose="020B0604020202020204" pitchFamily="34" charset="0"/>
                <a:cs typeface="Arial" panose="020B0604020202020204" pitchFamily="34" charset="0"/>
              </a:rPr>
              <a:t>ACCOUNTING CYCLE</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ckground Powerpoint Tentang Pendidikan 1.JPG"/>
          <p:cNvPicPr>
            <a:picLocks noChangeAspect="1"/>
          </p:cNvPicPr>
          <p:nvPr/>
        </p:nvPicPr>
        <p:blipFill>
          <a:blip r:embed="rId2" cstate="print"/>
          <a:srcRect/>
          <a:stretch>
            <a:fillRect/>
          </a:stretch>
        </p:blipFill>
        <p:spPr>
          <a:xfrm>
            <a:off x="0" y="0"/>
            <a:ext cx="9144000" cy="6858000"/>
          </a:xfrm>
          <a:prstGeom prst="rect">
            <a:avLst/>
          </a:prstGeom>
        </p:spPr>
      </p:pic>
      <p:sp>
        <p:nvSpPr>
          <p:cNvPr id="5" name="Title 1"/>
          <p:cNvSpPr>
            <a:spLocks noGrp="1"/>
          </p:cNvSpPr>
          <p:nvPr>
            <p:ph type="title"/>
          </p:nvPr>
        </p:nvSpPr>
        <p:spPr>
          <a:xfrm>
            <a:off x="2743200" y="228600"/>
            <a:ext cx="5867400" cy="1143000"/>
          </a:xfrm>
        </p:spPr>
        <p:txBody>
          <a:bodyPr>
            <a:normAutofit fontScale="90000"/>
          </a:bodyPr>
          <a:lstStyle/>
          <a:p>
            <a:r>
              <a:rPr lang="en-US" b="1" dirty="0" smtClean="0">
                <a:latin typeface="Arial" panose="020B0604020202020204" pitchFamily="34" charset="0"/>
                <a:cs typeface="Arial" panose="020B0604020202020204" pitchFamily="34" charset="0"/>
              </a:rPr>
              <a:t>ACCOUNTING CYCLE</a:t>
            </a:r>
            <a:endParaRPr lang="en-US" dirty="0" smtClean="0"/>
          </a:p>
        </p:txBody>
      </p:sp>
      <p:pic>
        <p:nvPicPr>
          <p:cNvPr id="7" name="Picture 6">
            <a:extLst>
              <a:ext uri="{FF2B5EF4-FFF2-40B4-BE49-F238E27FC236}">
                <a16:creationId xmlns:a16="http://schemas.microsoft.com/office/drawing/2014/main" xmlns="" id="{F4DDD887-E0A7-5902-71A9-8C0FBB21FBD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514600" y="1524000"/>
            <a:ext cx="5562600" cy="485821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ckground Powerpoint Tentang Pendidikan 1.JPG"/>
          <p:cNvPicPr>
            <a:picLocks noChangeAspect="1"/>
          </p:cNvPicPr>
          <p:nvPr/>
        </p:nvPicPr>
        <p:blipFill>
          <a:blip r:embed="rId2" cstate="print"/>
          <a:srcRect/>
          <a:stretch>
            <a:fillRect/>
          </a:stretch>
        </p:blipFill>
        <p:spPr>
          <a:xfrm>
            <a:off x="0" y="0"/>
            <a:ext cx="9144000" cy="6858000"/>
          </a:xfrm>
          <a:prstGeom prst="rect">
            <a:avLst/>
          </a:prstGeom>
        </p:spPr>
      </p:pic>
      <p:sp>
        <p:nvSpPr>
          <p:cNvPr id="5" name="Title 1"/>
          <p:cNvSpPr>
            <a:spLocks noGrp="1"/>
          </p:cNvSpPr>
          <p:nvPr>
            <p:ph type="title"/>
          </p:nvPr>
        </p:nvSpPr>
        <p:spPr>
          <a:xfrm>
            <a:off x="2743200" y="228600"/>
            <a:ext cx="6172200" cy="1143000"/>
          </a:xfrm>
        </p:spPr>
        <p:txBody>
          <a:bodyPr>
            <a:normAutofit/>
          </a:bodyPr>
          <a:lstStyle/>
          <a:p>
            <a:r>
              <a:rPr lang="en-US" sz="3200" b="1" dirty="0" smtClean="0">
                <a:latin typeface="Arial" panose="020B0604020202020204" pitchFamily="34" charset="0"/>
                <a:cs typeface="Arial" panose="020B0604020202020204" pitchFamily="34" charset="0"/>
              </a:rPr>
              <a:t>Steps In The Accounting Cycle</a:t>
            </a:r>
            <a:endParaRPr lang="en-US" sz="3200" dirty="0" smtClean="0"/>
          </a:p>
        </p:txBody>
      </p:sp>
      <p:sp>
        <p:nvSpPr>
          <p:cNvPr id="6" name="Rectangle 5"/>
          <p:cNvSpPr/>
          <p:nvPr/>
        </p:nvSpPr>
        <p:spPr>
          <a:xfrm>
            <a:off x="1524000" y="1905000"/>
            <a:ext cx="7391400" cy="2339102"/>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STEP I  - TRANSACTIONS: </a:t>
            </a:r>
          </a:p>
          <a:p>
            <a:endParaRPr lang="en-US" b="1"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Financial transactions start the process. If there were no financial transactions, there would be nothing to keep track of. Transactions may include a debt payoff, any purchases or acquisition of assets, sales revenue, or any expenses incurred.</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a:p>
        </p:txBody>
      </p:sp>
      <p:pic>
        <p:nvPicPr>
          <p:cNvPr id="8" name="Picture 7">
            <a:extLst>
              <a:ext uri="{FF2B5EF4-FFF2-40B4-BE49-F238E27FC236}">
                <a16:creationId xmlns:a16="http://schemas.microsoft.com/office/drawing/2014/main" xmlns="" id="{F4DDD887-E0A7-5902-71A9-8C0FBB21FBD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96200" y="5593534"/>
            <a:ext cx="1447800" cy="1264466"/>
          </a:xfrm>
          <a:prstGeom prst="rect">
            <a:avLst/>
          </a:prstGeom>
        </p:spPr>
      </p:pic>
      <p:sp>
        <p:nvSpPr>
          <p:cNvPr id="9" name="Oval 8"/>
          <p:cNvSpPr/>
          <p:nvPr/>
        </p:nvSpPr>
        <p:spPr>
          <a:xfrm>
            <a:off x="8229600" y="5562600"/>
            <a:ext cx="381000" cy="381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ckground Powerpoint Tentang Pendidikan 1.JPG"/>
          <p:cNvPicPr>
            <a:picLocks noChangeAspect="1"/>
          </p:cNvPicPr>
          <p:nvPr/>
        </p:nvPicPr>
        <p:blipFill>
          <a:blip r:embed="rId2" cstate="print"/>
          <a:srcRect/>
          <a:stretch>
            <a:fillRect/>
          </a:stretch>
        </p:blipFill>
        <p:spPr>
          <a:xfrm>
            <a:off x="0" y="0"/>
            <a:ext cx="9144000" cy="6858000"/>
          </a:xfrm>
          <a:prstGeom prst="rect">
            <a:avLst/>
          </a:prstGeom>
        </p:spPr>
      </p:pic>
      <p:sp>
        <p:nvSpPr>
          <p:cNvPr id="5" name="Title 1"/>
          <p:cNvSpPr>
            <a:spLocks noGrp="1"/>
          </p:cNvSpPr>
          <p:nvPr>
            <p:ph type="title"/>
          </p:nvPr>
        </p:nvSpPr>
        <p:spPr>
          <a:xfrm>
            <a:off x="2743200" y="228600"/>
            <a:ext cx="6172200" cy="1143000"/>
          </a:xfrm>
        </p:spPr>
        <p:txBody>
          <a:bodyPr>
            <a:normAutofit/>
          </a:bodyPr>
          <a:lstStyle/>
          <a:p>
            <a:r>
              <a:rPr lang="en-US" sz="3200" b="1" dirty="0" smtClean="0">
                <a:latin typeface="Arial" panose="020B0604020202020204" pitchFamily="34" charset="0"/>
                <a:cs typeface="Arial" panose="020B0604020202020204" pitchFamily="34" charset="0"/>
              </a:rPr>
              <a:t>Steps In The Accounting Cycle</a:t>
            </a:r>
            <a:endParaRPr lang="en-US" sz="3200" dirty="0" smtClean="0"/>
          </a:p>
        </p:txBody>
      </p:sp>
      <p:sp>
        <p:nvSpPr>
          <p:cNvPr id="6" name="Rectangle 5"/>
          <p:cNvSpPr/>
          <p:nvPr/>
        </p:nvSpPr>
        <p:spPr>
          <a:xfrm>
            <a:off x="1524000" y="1905000"/>
            <a:ext cx="7391400" cy="3385542"/>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STEP II - JOURNAL ENTRIES – </a:t>
            </a:r>
          </a:p>
          <a:p>
            <a:endParaRPr lang="en-US" sz="2000" b="1"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With the transactions set in place, the next step is to record these entries in the company’s journal in chronological order. In debiting one or more accounts and crediting one or more accounts, the debits and credits must always balance.</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t>
            </a:r>
          </a:p>
          <a:p>
            <a:endParaRPr lang="en-US" sz="2000"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a:p>
        </p:txBody>
      </p:sp>
      <p:pic>
        <p:nvPicPr>
          <p:cNvPr id="8" name="Picture 7">
            <a:extLst>
              <a:ext uri="{FF2B5EF4-FFF2-40B4-BE49-F238E27FC236}">
                <a16:creationId xmlns:a16="http://schemas.microsoft.com/office/drawing/2014/main" xmlns="" id="{F4DDD887-E0A7-5902-71A9-8C0FBB21FBD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96200" y="5593534"/>
            <a:ext cx="1447800" cy="1264466"/>
          </a:xfrm>
          <a:prstGeom prst="rect">
            <a:avLst/>
          </a:prstGeom>
        </p:spPr>
      </p:pic>
      <p:sp>
        <p:nvSpPr>
          <p:cNvPr id="7" name="Oval 6"/>
          <p:cNvSpPr/>
          <p:nvPr/>
        </p:nvSpPr>
        <p:spPr>
          <a:xfrm>
            <a:off x="8534400" y="5715000"/>
            <a:ext cx="381000" cy="381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ckground Powerpoint Tentang Pendidikan 1.JPG"/>
          <p:cNvPicPr>
            <a:picLocks noChangeAspect="1"/>
          </p:cNvPicPr>
          <p:nvPr/>
        </p:nvPicPr>
        <p:blipFill>
          <a:blip r:embed="rId2" cstate="print"/>
          <a:srcRect/>
          <a:stretch>
            <a:fillRect/>
          </a:stretch>
        </p:blipFill>
        <p:spPr>
          <a:xfrm>
            <a:off x="0" y="0"/>
            <a:ext cx="9144000" cy="6858000"/>
          </a:xfrm>
          <a:prstGeom prst="rect">
            <a:avLst/>
          </a:prstGeom>
        </p:spPr>
      </p:pic>
      <p:sp>
        <p:nvSpPr>
          <p:cNvPr id="5" name="Title 1"/>
          <p:cNvSpPr>
            <a:spLocks noGrp="1"/>
          </p:cNvSpPr>
          <p:nvPr>
            <p:ph type="title"/>
          </p:nvPr>
        </p:nvSpPr>
        <p:spPr>
          <a:xfrm>
            <a:off x="2743200" y="228600"/>
            <a:ext cx="6172200" cy="1143000"/>
          </a:xfrm>
        </p:spPr>
        <p:txBody>
          <a:bodyPr>
            <a:normAutofit/>
          </a:bodyPr>
          <a:lstStyle/>
          <a:p>
            <a:r>
              <a:rPr lang="en-US" sz="3200" b="1" dirty="0" smtClean="0">
                <a:latin typeface="Arial" panose="020B0604020202020204" pitchFamily="34" charset="0"/>
                <a:cs typeface="Arial" panose="020B0604020202020204" pitchFamily="34" charset="0"/>
              </a:rPr>
              <a:t>Steps In The Accounting Cycle</a:t>
            </a:r>
            <a:endParaRPr lang="en-US" sz="3200" dirty="0" smtClean="0"/>
          </a:p>
        </p:txBody>
      </p:sp>
      <p:sp>
        <p:nvSpPr>
          <p:cNvPr id="6" name="Rectangle 5"/>
          <p:cNvSpPr/>
          <p:nvPr/>
        </p:nvSpPr>
        <p:spPr>
          <a:xfrm>
            <a:off x="1524000" y="1905000"/>
            <a:ext cx="7391400" cy="2062103"/>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STEP III  - Posting to the General Ledger (GL): </a:t>
            </a:r>
          </a:p>
          <a:p>
            <a:endParaRPr lang="en-US" b="1"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The journal entries are then posted to the general ledger where a summary of all transactions to individual accounts can be seen.</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a:p>
        </p:txBody>
      </p:sp>
      <p:pic>
        <p:nvPicPr>
          <p:cNvPr id="8" name="Picture 7">
            <a:extLst>
              <a:ext uri="{FF2B5EF4-FFF2-40B4-BE49-F238E27FC236}">
                <a16:creationId xmlns:a16="http://schemas.microsoft.com/office/drawing/2014/main" xmlns="" id="{F4DDD887-E0A7-5902-71A9-8C0FBB21FBD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96200" y="5593534"/>
            <a:ext cx="1447800" cy="1264466"/>
          </a:xfrm>
          <a:prstGeom prst="rect">
            <a:avLst/>
          </a:prstGeom>
        </p:spPr>
      </p:pic>
      <p:sp>
        <p:nvSpPr>
          <p:cNvPr id="7" name="Oval 6"/>
          <p:cNvSpPr/>
          <p:nvPr/>
        </p:nvSpPr>
        <p:spPr>
          <a:xfrm>
            <a:off x="8763000" y="6019800"/>
            <a:ext cx="381000" cy="381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ckground Powerpoint Tentang Pendidikan 1.JPG"/>
          <p:cNvPicPr>
            <a:picLocks noChangeAspect="1"/>
          </p:cNvPicPr>
          <p:nvPr/>
        </p:nvPicPr>
        <p:blipFill>
          <a:blip r:embed="rId2" cstate="print"/>
          <a:srcRect/>
          <a:stretch>
            <a:fillRect/>
          </a:stretch>
        </p:blipFill>
        <p:spPr>
          <a:xfrm>
            <a:off x="0" y="0"/>
            <a:ext cx="9144000" cy="6858000"/>
          </a:xfrm>
          <a:prstGeom prst="rect">
            <a:avLst/>
          </a:prstGeom>
        </p:spPr>
      </p:pic>
      <p:sp>
        <p:nvSpPr>
          <p:cNvPr id="5" name="Title 1"/>
          <p:cNvSpPr>
            <a:spLocks noGrp="1"/>
          </p:cNvSpPr>
          <p:nvPr>
            <p:ph type="title"/>
          </p:nvPr>
        </p:nvSpPr>
        <p:spPr>
          <a:xfrm>
            <a:off x="2743200" y="228600"/>
            <a:ext cx="6172200" cy="1143000"/>
          </a:xfrm>
        </p:spPr>
        <p:txBody>
          <a:bodyPr>
            <a:normAutofit/>
          </a:bodyPr>
          <a:lstStyle/>
          <a:p>
            <a:r>
              <a:rPr lang="en-US" sz="3200" b="1" dirty="0" smtClean="0">
                <a:latin typeface="Arial" panose="020B0604020202020204" pitchFamily="34" charset="0"/>
                <a:cs typeface="Arial" panose="020B0604020202020204" pitchFamily="34" charset="0"/>
              </a:rPr>
              <a:t>Steps In The Accounting Cycle</a:t>
            </a:r>
            <a:endParaRPr lang="en-US" sz="3200" dirty="0" smtClean="0"/>
          </a:p>
        </p:txBody>
      </p:sp>
      <p:sp>
        <p:nvSpPr>
          <p:cNvPr id="6" name="Rectangle 5"/>
          <p:cNvSpPr/>
          <p:nvPr/>
        </p:nvSpPr>
        <p:spPr>
          <a:xfrm>
            <a:off x="1524000" y="1905000"/>
            <a:ext cx="7391400" cy="2339102"/>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STEP IV  - TRIAL BALANCE: </a:t>
            </a:r>
          </a:p>
          <a:p>
            <a:endParaRPr lang="en-US" b="1"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At the end of the accounting period (which may be quarterly, monthly, or yearly, depending on the company), a total balance is calculated for the accounts.</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a:p>
        </p:txBody>
      </p:sp>
      <p:pic>
        <p:nvPicPr>
          <p:cNvPr id="8" name="Picture 7">
            <a:extLst>
              <a:ext uri="{FF2B5EF4-FFF2-40B4-BE49-F238E27FC236}">
                <a16:creationId xmlns:a16="http://schemas.microsoft.com/office/drawing/2014/main" xmlns="" id="{F4DDD887-E0A7-5902-71A9-8C0FBB21FBD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96200" y="5593534"/>
            <a:ext cx="1447800" cy="1264466"/>
          </a:xfrm>
          <a:prstGeom prst="rect">
            <a:avLst/>
          </a:prstGeom>
        </p:spPr>
      </p:pic>
      <p:sp>
        <p:nvSpPr>
          <p:cNvPr id="7" name="Oval 6"/>
          <p:cNvSpPr/>
          <p:nvPr/>
        </p:nvSpPr>
        <p:spPr>
          <a:xfrm>
            <a:off x="8610600" y="6324600"/>
            <a:ext cx="381000" cy="381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ckground Powerpoint Tentang Pendidikan 1.JPG"/>
          <p:cNvPicPr>
            <a:picLocks noChangeAspect="1"/>
          </p:cNvPicPr>
          <p:nvPr/>
        </p:nvPicPr>
        <p:blipFill>
          <a:blip r:embed="rId2" cstate="print"/>
          <a:srcRect/>
          <a:stretch>
            <a:fillRect/>
          </a:stretch>
        </p:blipFill>
        <p:spPr>
          <a:xfrm>
            <a:off x="0" y="0"/>
            <a:ext cx="9144000" cy="6858000"/>
          </a:xfrm>
          <a:prstGeom prst="rect">
            <a:avLst/>
          </a:prstGeom>
        </p:spPr>
      </p:pic>
      <p:sp>
        <p:nvSpPr>
          <p:cNvPr id="5" name="Title 1"/>
          <p:cNvSpPr>
            <a:spLocks noGrp="1"/>
          </p:cNvSpPr>
          <p:nvPr>
            <p:ph type="title"/>
          </p:nvPr>
        </p:nvSpPr>
        <p:spPr>
          <a:xfrm>
            <a:off x="2743200" y="228600"/>
            <a:ext cx="6172200" cy="1143000"/>
          </a:xfrm>
        </p:spPr>
        <p:txBody>
          <a:bodyPr>
            <a:normAutofit/>
          </a:bodyPr>
          <a:lstStyle/>
          <a:p>
            <a:r>
              <a:rPr lang="en-US" sz="3200" b="1" dirty="0" smtClean="0">
                <a:latin typeface="Arial" panose="020B0604020202020204" pitchFamily="34" charset="0"/>
                <a:cs typeface="Arial" panose="020B0604020202020204" pitchFamily="34" charset="0"/>
              </a:rPr>
              <a:t>Steps In The Accounting Cycle</a:t>
            </a:r>
            <a:endParaRPr lang="en-US" sz="3200" dirty="0" smtClean="0"/>
          </a:p>
        </p:txBody>
      </p:sp>
      <p:sp>
        <p:nvSpPr>
          <p:cNvPr id="6" name="Rectangle 5"/>
          <p:cNvSpPr/>
          <p:nvPr/>
        </p:nvSpPr>
        <p:spPr>
          <a:xfrm>
            <a:off x="1828800" y="1905000"/>
            <a:ext cx="6477000" cy="2431435"/>
          </a:xfrm>
          <a:prstGeom prst="rect">
            <a:avLst/>
          </a:prstGeom>
        </p:spPr>
        <p:txBody>
          <a:bodyPr wrap="square">
            <a:spAutoFit/>
          </a:bodyPr>
          <a:lstStyle/>
          <a:p>
            <a:pPr algn="just"/>
            <a:r>
              <a:rPr lang="en-US" sz="2000" b="1" dirty="0" smtClean="0">
                <a:latin typeface="Arial" panose="020B0604020202020204" pitchFamily="34" charset="0"/>
                <a:cs typeface="Arial" panose="020B0604020202020204" pitchFamily="34" charset="0"/>
              </a:rPr>
              <a:t>STEP V  - WORKSHEET : </a:t>
            </a:r>
          </a:p>
          <a:p>
            <a:pPr algn="just"/>
            <a:endParaRPr lang="en-US" b="1"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When the debits and credits on the trial balance don’t match, the bookkeeper must look for errors and make corrective adjustments that are tracked on a worksheet.</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a:p>
        </p:txBody>
      </p:sp>
      <p:pic>
        <p:nvPicPr>
          <p:cNvPr id="8" name="Picture 7">
            <a:extLst>
              <a:ext uri="{FF2B5EF4-FFF2-40B4-BE49-F238E27FC236}">
                <a16:creationId xmlns:a16="http://schemas.microsoft.com/office/drawing/2014/main" xmlns="" id="{F4DDD887-E0A7-5902-71A9-8C0FBB21FBD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96200" y="5593534"/>
            <a:ext cx="1447800" cy="1264466"/>
          </a:xfrm>
          <a:prstGeom prst="rect">
            <a:avLst/>
          </a:prstGeom>
        </p:spPr>
      </p:pic>
      <p:sp>
        <p:nvSpPr>
          <p:cNvPr id="7" name="Oval 6"/>
          <p:cNvSpPr/>
          <p:nvPr/>
        </p:nvSpPr>
        <p:spPr>
          <a:xfrm>
            <a:off x="8229600" y="6477000"/>
            <a:ext cx="381000" cy="381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ckground Powerpoint Tentang Pendidikan 1.JPG"/>
          <p:cNvPicPr>
            <a:picLocks noChangeAspect="1"/>
          </p:cNvPicPr>
          <p:nvPr/>
        </p:nvPicPr>
        <p:blipFill>
          <a:blip r:embed="rId2" cstate="print"/>
          <a:srcRect/>
          <a:stretch>
            <a:fillRect/>
          </a:stretch>
        </p:blipFill>
        <p:spPr>
          <a:xfrm>
            <a:off x="0" y="0"/>
            <a:ext cx="9144000" cy="6858000"/>
          </a:xfrm>
          <a:prstGeom prst="rect">
            <a:avLst/>
          </a:prstGeom>
        </p:spPr>
      </p:pic>
      <p:sp>
        <p:nvSpPr>
          <p:cNvPr id="5" name="Title 1"/>
          <p:cNvSpPr>
            <a:spLocks noGrp="1"/>
          </p:cNvSpPr>
          <p:nvPr>
            <p:ph type="title"/>
          </p:nvPr>
        </p:nvSpPr>
        <p:spPr>
          <a:xfrm>
            <a:off x="2743200" y="228600"/>
            <a:ext cx="6172200" cy="1143000"/>
          </a:xfrm>
        </p:spPr>
        <p:txBody>
          <a:bodyPr>
            <a:normAutofit/>
          </a:bodyPr>
          <a:lstStyle/>
          <a:p>
            <a:r>
              <a:rPr lang="en-US" sz="3200" b="1" dirty="0" smtClean="0">
                <a:latin typeface="Arial" panose="020B0604020202020204" pitchFamily="34" charset="0"/>
                <a:cs typeface="Arial" panose="020B0604020202020204" pitchFamily="34" charset="0"/>
              </a:rPr>
              <a:t>Steps In The Accounting Cycle</a:t>
            </a:r>
            <a:endParaRPr lang="en-US" sz="3200" dirty="0" smtClean="0"/>
          </a:p>
        </p:txBody>
      </p:sp>
      <p:sp>
        <p:nvSpPr>
          <p:cNvPr id="6" name="Rectangle 5"/>
          <p:cNvSpPr/>
          <p:nvPr/>
        </p:nvSpPr>
        <p:spPr>
          <a:xfrm>
            <a:off x="1524000" y="1905000"/>
            <a:ext cx="7391400" cy="2123658"/>
          </a:xfrm>
          <a:prstGeom prst="rect">
            <a:avLst/>
          </a:prstGeom>
        </p:spPr>
        <p:txBody>
          <a:bodyPr wrap="square">
            <a:spAutoFit/>
          </a:bodyPr>
          <a:lstStyle/>
          <a:p>
            <a:r>
              <a:rPr lang="en-US" sz="2000" b="1" dirty="0" smtClean="0">
                <a:latin typeface="Arial" panose="020B0604020202020204" pitchFamily="34" charset="0"/>
                <a:cs typeface="Arial" panose="020B0604020202020204" pitchFamily="34" charset="0"/>
              </a:rPr>
              <a:t>STEP VI  - ADJUSTING ENTRIES:</a:t>
            </a:r>
            <a:r>
              <a:rPr lang="en-US" sz="2000" dirty="0" smtClean="0">
                <a:latin typeface="Arial" panose="020B0604020202020204" pitchFamily="34" charset="0"/>
                <a:cs typeface="Arial" panose="020B0604020202020204" pitchFamily="34" charset="0"/>
              </a:rPr>
              <a:t> </a:t>
            </a:r>
            <a:endParaRPr lang="en-US" sz="2000" b="1" dirty="0" smtClean="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At the end of the company’s accounting period, adjusting entries must be posted to accounts for accruals and deferrals.</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endParaRPr lang="en-US" dirty="0"/>
          </a:p>
        </p:txBody>
      </p:sp>
      <p:pic>
        <p:nvPicPr>
          <p:cNvPr id="8" name="Picture 7">
            <a:extLst>
              <a:ext uri="{FF2B5EF4-FFF2-40B4-BE49-F238E27FC236}">
                <a16:creationId xmlns:a16="http://schemas.microsoft.com/office/drawing/2014/main" xmlns="" id="{F4DDD887-E0A7-5902-71A9-8C0FBB21FBD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696200" y="5593534"/>
            <a:ext cx="1447800" cy="1264466"/>
          </a:xfrm>
          <a:prstGeom prst="rect">
            <a:avLst/>
          </a:prstGeom>
        </p:spPr>
      </p:pic>
      <p:sp>
        <p:nvSpPr>
          <p:cNvPr id="7" name="Oval 6"/>
          <p:cNvSpPr/>
          <p:nvPr/>
        </p:nvSpPr>
        <p:spPr>
          <a:xfrm>
            <a:off x="7924800" y="6324600"/>
            <a:ext cx="381000" cy="3810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364</Words>
  <Application>Microsoft Office PowerPoint</Application>
  <PresentationFormat>On-screen Show (4:3)</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ACCOUNTING CYCLE</vt:lpstr>
      <vt:lpstr>ACCOUNTING CYCLE</vt:lpstr>
      <vt:lpstr>ACCOUNTING CYCLE</vt:lpstr>
      <vt:lpstr>Steps In The Accounting Cycle</vt:lpstr>
      <vt:lpstr>Steps In The Accounting Cycle</vt:lpstr>
      <vt:lpstr>Steps In The Accounting Cycle</vt:lpstr>
      <vt:lpstr>Steps In The Accounting Cycle</vt:lpstr>
      <vt:lpstr>Steps In The Accounting Cycle</vt:lpstr>
      <vt:lpstr>Steps In The Accounting Cycle</vt:lpstr>
      <vt:lpstr>Steps In The Accounting Cycle</vt:lpstr>
      <vt:lpstr>Steps In The Accounting Cycle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CYCLE</dc:title>
  <dc:creator>VIKRANTS</dc:creator>
  <cp:lastModifiedBy>VIKRANTS</cp:lastModifiedBy>
  <cp:revision>5</cp:revision>
  <dcterms:created xsi:type="dcterms:W3CDTF">2022-11-13T17:36:25Z</dcterms:created>
  <dcterms:modified xsi:type="dcterms:W3CDTF">2022-11-13T18:26:21Z</dcterms:modified>
</cp:coreProperties>
</file>